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5613" cy="9944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1">
          <p15:clr>
            <a:srgbClr val="A4A3A4"/>
          </p15:clr>
        </p15:guide>
        <p15:guide id="2" orient="horz" pos="1344">
          <p15:clr>
            <a:srgbClr val="A4A3A4"/>
          </p15:clr>
        </p15:guide>
        <p15:guide id="3" orient="horz" pos="2277">
          <p15:clr>
            <a:srgbClr val="A4A3A4"/>
          </p15:clr>
        </p15:guide>
        <p15:guide id="4" orient="horz" pos="2447">
          <p15:clr>
            <a:srgbClr val="A4A3A4"/>
          </p15:clr>
        </p15:guide>
        <p15:guide id="5" pos="3120">
          <p15:clr>
            <a:srgbClr val="A4A3A4"/>
          </p15:clr>
        </p15:guide>
        <p15:guide id="6" pos="867">
          <p15:clr>
            <a:srgbClr val="A4A3A4"/>
          </p15:clr>
        </p15:guide>
        <p15:guide id="7" pos="49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520"/>
    <a:srgbClr val="708A90"/>
    <a:srgbClr val="CDB79E"/>
    <a:srgbClr val="AFAFAF"/>
    <a:srgbClr val="6B8E23"/>
    <a:srgbClr val="CD8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howGuides="1">
      <p:cViewPr varScale="1">
        <p:scale>
          <a:sx n="71" d="100"/>
          <a:sy n="71" d="100"/>
        </p:scale>
        <p:origin x="1064" y="32"/>
      </p:cViewPr>
      <p:guideLst>
        <p:guide orient="horz" pos="3561"/>
        <p:guide orient="horz" pos="1344"/>
        <p:guide orient="horz" pos="2277"/>
        <p:guide orient="horz" pos="2447"/>
        <p:guide pos="3120"/>
        <p:guide pos="867"/>
        <p:guide pos="4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76290" y="2123938"/>
            <a:ext cx="8353425" cy="1490805"/>
          </a:xfrm>
        </p:spPr>
        <p:txBody>
          <a:bodyPr anchor="t">
            <a:noAutofit/>
          </a:bodyPr>
          <a:lstStyle>
            <a:lvl1pPr algn="ctr"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6363" y="3884618"/>
            <a:ext cx="6413500" cy="176847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Gill Sans for J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701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76291" y="2205038"/>
            <a:ext cx="8353425" cy="2483938"/>
          </a:xfrm>
        </p:spPr>
        <p:txBody>
          <a:bodyPr anchor="ctr"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054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(punktli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E4C4-36CA-42F1-9F06-ED93904E3396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7D5B-F3FB-4E62-996C-A5EA2BCD0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150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E4C4-36CA-42F1-9F06-ED93904E3396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7D5B-F3FB-4E62-996C-A5EA2BCD0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779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(punktlisto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76288" y="1600207"/>
            <a:ext cx="4104000" cy="4565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7431" y="1600207"/>
            <a:ext cx="4104000" cy="4565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E4C4-36CA-42F1-9F06-ED93904E3396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7D5B-F3FB-4E62-996C-A5EA2BCD0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65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76288" y="1600206"/>
            <a:ext cx="4094162" cy="4525963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0" indent="0">
              <a:buFontTx/>
              <a:buNone/>
              <a:defRPr sz="2400"/>
            </a:lvl2pPr>
            <a:lvl3pPr marL="0" indent="0">
              <a:buFontTx/>
              <a:buNone/>
              <a:defRPr sz="20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4" y="1600206"/>
            <a:ext cx="4094163" cy="4525963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0" indent="0">
              <a:buFontTx/>
              <a:buNone/>
              <a:defRPr sz="2400"/>
            </a:lvl2pPr>
            <a:lvl3pPr marL="0" indent="0">
              <a:buFontTx/>
              <a:buNone/>
              <a:defRPr sz="20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E4C4-36CA-42F1-9F06-ED93904E3396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7D5B-F3FB-4E62-996C-A5EA2BCD0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123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E4C4-36CA-42F1-9F06-ED93904E3396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7D5B-F3FB-4E62-996C-A5EA2BCD0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32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E4C4-36CA-42F1-9F06-ED93904E3396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7D5B-F3FB-4E62-996C-A5EA2BCD0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432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89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60912" y="273057"/>
            <a:ext cx="4968802" cy="5892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751094" y="1435106"/>
            <a:ext cx="3265802" cy="4730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E4C4-36CA-42F1-9F06-ED93904E3396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7D5B-F3FB-4E62-996C-A5EA2BCD0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06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E4C4-36CA-42F1-9F06-ED93904E3396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7D5B-F3FB-4E62-996C-A5EA2BCD0E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53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76291" y="274638"/>
            <a:ext cx="8353425" cy="1153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6291" y="1600207"/>
            <a:ext cx="8353425" cy="4565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3200" y="6552000"/>
            <a:ext cx="720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EAEE4C4-36CA-42F1-9F06-ED93904E3396}" type="datetimeFigureOut">
              <a:rPr lang="sv-SE" smtClean="0"/>
              <a:pPr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37485" y="6552000"/>
            <a:ext cx="6840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76536" y="6552000"/>
            <a:ext cx="5572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7D5B-F3FB-4E62-996C-A5EA2BCD0E1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607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4" r:id="rId4"/>
    <p:sldLayoutId id="2147483672" r:id="rId5"/>
    <p:sldLayoutId id="2147483666" r:id="rId6"/>
    <p:sldLayoutId id="2147483667" r:id="rId7"/>
    <p:sldLayoutId id="2147483668" r:id="rId8"/>
    <p:sldLayoutId id="2147483669" r:id="rId9"/>
    <p:sldLayoutId id="214748367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Gill Sans for JM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0000" indent="-360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0000" indent="-3600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80000" indent="-36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40000" indent="-360000" algn="l" defTabSz="91440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00000" indent="-36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lostringer@jm.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hyperlink" Target="mailto:johan.hogosta@jm.se" TargetMode="External"/><Relationship Id="rId4" Type="http://schemas.openxmlformats.org/officeDocument/2006/relationships/hyperlink" Target="mailto:jaran.rostam@jm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964" y="812293"/>
            <a:ext cx="8239492" cy="390906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632520" y="44625"/>
            <a:ext cx="8610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u="sng" dirty="0">
                <a:solidFill>
                  <a:srgbClr val="FF0000"/>
                </a:solidFill>
              </a:rPr>
              <a:t>Avstängning</a:t>
            </a:r>
            <a:r>
              <a:rPr lang="sv-SE" b="1" dirty="0"/>
              <a:t/>
            </a:r>
            <a:br>
              <a:rPr lang="sv-SE" b="1" dirty="0"/>
            </a:br>
            <a:r>
              <a:rPr lang="sv-SE" sz="1600" b="1" dirty="0" err="1"/>
              <a:t>Ripvägen</a:t>
            </a:r>
            <a:r>
              <a:rPr lang="sv-SE" sz="1600" b="1" dirty="0"/>
              <a:t> </a:t>
            </a:r>
            <a:r>
              <a:rPr lang="sv-SE" sz="1600" b="1" dirty="0" smtClean="0"/>
              <a:t>från </a:t>
            </a:r>
            <a:r>
              <a:rPr lang="sv-SE" sz="1600" b="1" dirty="0" err="1" smtClean="0"/>
              <a:t>Tärnstigen</a:t>
            </a:r>
            <a:r>
              <a:rPr lang="sv-SE" sz="1600" b="1" dirty="0" smtClean="0"/>
              <a:t> </a:t>
            </a:r>
            <a:r>
              <a:rPr lang="sv-SE" sz="1600" b="1" dirty="0" smtClean="0"/>
              <a:t>mot </a:t>
            </a:r>
            <a:r>
              <a:rPr lang="sv-SE" sz="1600" b="1" dirty="0" err="1" smtClean="0"/>
              <a:t>Ugglestigen</a:t>
            </a:r>
            <a:r>
              <a:rPr lang="sv-SE" sz="1600" b="1" dirty="0" smtClean="0"/>
              <a:t> från vecka 34.</a:t>
            </a:r>
            <a:endParaRPr lang="sv-SE" sz="1600" b="1" dirty="0"/>
          </a:p>
          <a:p>
            <a:r>
              <a:rPr lang="sv-SE" sz="1600" b="1" dirty="0"/>
              <a:t>Uppdatering: En del av </a:t>
            </a:r>
            <a:r>
              <a:rPr lang="sv-SE" sz="1600" b="1" dirty="0" err="1"/>
              <a:t>Ugglestigen</a:t>
            </a:r>
            <a:r>
              <a:rPr lang="sv-SE" sz="1600" b="1" dirty="0"/>
              <a:t> </a:t>
            </a:r>
            <a:r>
              <a:rPr lang="sv-SE" sz="1600" b="1" dirty="0" smtClean="0"/>
              <a:t>avstängd.</a:t>
            </a:r>
            <a:endParaRPr lang="sv-SE" sz="1600" b="1" dirty="0"/>
          </a:p>
        </p:txBody>
      </p:sp>
      <p:sp>
        <p:nvSpPr>
          <p:cNvPr id="6" name="Rektangel 5"/>
          <p:cNvSpPr/>
          <p:nvPr/>
        </p:nvSpPr>
        <p:spPr>
          <a:xfrm>
            <a:off x="5061747" y="4866519"/>
            <a:ext cx="49685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50" dirty="0"/>
              <a:t>Besök gärna vår </a:t>
            </a:r>
            <a:r>
              <a:rPr lang="sv-SE" sz="1050" dirty="0" err="1"/>
              <a:t>informationsbod</a:t>
            </a:r>
            <a:r>
              <a:rPr lang="sv-SE" sz="1050" dirty="0"/>
              <a:t> vid platskontoret för mer info kring </a:t>
            </a:r>
            <a:r>
              <a:rPr lang="sv-SE" sz="1050" dirty="0" smtClean="0"/>
              <a:t>projektet!</a:t>
            </a:r>
            <a:br>
              <a:rPr lang="sv-SE" sz="1050" dirty="0" smtClean="0"/>
            </a:br>
            <a:r>
              <a:rPr lang="sv-SE" sz="1050" b="1" dirty="0" smtClean="0"/>
              <a:t>Öppettider</a:t>
            </a:r>
            <a:r>
              <a:rPr lang="sv-SE" sz="1050" b="1" dirty="0"/>
              <a:t>:</a:t>
            </a:r>
          </a:p>
          <a:p>
            <a:r>
              <a:rPr lang="sv-SE" sz="1050" dirty="0" smtClean="0"/>
              <a:t>Kl. 08:00-15:00</a:t>
            </a:r>
            <a:r>
              <a:rPr lang="sv-SE" sz="1050" dirty="0"/>
              <a:t>, måndagar till </a:t>
            </a:r>
            <a:r>
              <a:rPr lang="sv-SE" sz="1050" dirty="0" smtClean="0"/>
              <a:t>torsdagar</a:t>
            </a:r>
            <a:r>
              <a:rPr lang="sv-SE" sz="1050" dirty="0"/>
              <a:t/>
            </a:r>
            <a:br>
              <a:rPr lang="sv-SE" sz="1050" dirty="0"/>
            </a:br>
            <a:r>
              <a:rPr lang="sv-SE" sz="1050" dirty="0" smtClean="0"/>
              <a:t>Kl. 08:00-12:30 </a:t>
            </a:r>
            <a:r>
              <a:rPr lang="sv-SE" sz="1050" dirty="0"/>
              <a:t>på </a:t>
            </a:r>
            <a:r>
              <a:rPr lang="sv-SE" sz="1050" dirty="0" smtClean="0"/>
              <a:t>fredagar</a:t>
            </a:r>
            <a:br>
              <a:rPr lang="sv-SE" sz="1050" dirty="0" smtClean="0"/>
            </a:br>
            <a:r>
              <a:rPr lang="sv-SE" sz="1050" dirty="0" smtClean="0"/>
              <a:t/>
            </a:r>
            <a:br>
              <a:rPr lang="sv-SE" sz="1050" dirty="0" smtClean="0"/>
            </a:br>
            <a:r>
              <a:rPr lang="sv-SE" sz="1050" dirty="0" smtClean="0"/>
              <a:t>Med </a:t>
            </a:r>
            <a:r>
              <a:rPr lang="sv-SE" sz="1050" dirty="0"/>
              <a:t>vänliga </a:t>
            </a:r>
            <a:r>
              <a:rPr lang="sv-SE" sz="1050" dirty="0" smtClean="0"/>
              <a:t>hälsningar</a:t>
            </a:r>
            <a:endParaRPr lang="sv-SE" sz="1050" dirty="0"/>
          </a:p>
          <a:p>
            <a:pPr>
              <a:lnSpc>
                <a:spcPct val="150000"/>
              </a:lnSpc>
            </a:pPr>
            <a:r>
              <a:rPr lang="sv-SE" sz="1050" b="1" dirty="0" smtClean="0"/>
              <a:t>Peter </a:t>
            </a:r>
            <a:r>
              <a:rPr lang="sv-SE" sz="1050" b="1" dirty="0" err="1" smtClean="0"/>
              <a:t>Lostringer</a:t>
            </a:r>
            <a:r>
              <a:rPr lang="sv-SE" sz="1050" dirty="0"/>
              <a:t>,</a:t>
            </a:r>
            <a:r>
              <a:rPr lang="sv-SE" sz="1050" dirty="0" smtClean="0"/>
              <a:t> </a:t>
            </a:r>
            <a:r>
              <a:rPr lang="sv-SE" sz="1050" dirty="0"/>
              <a:t>Arbetsledare JME, </a:t>
            </a:r>
            <a:r>
              <a:rPr lang="sv-SE" sz="1050" dirty="0">
                <a:hlinkClick r:id="rId3"/>
              </a:rPr>
              <a:t>peter.lostringer@jm.se</a:t>
            </a:r>
            <a:r>
              <a:rPr lang="sv-SE" sz="1050" dirty="0"/>
              <a:t>, 08-782 89 74</a:t>
            </a:r>
          </a:p>
          <a:p>
            <a:pPr>
              <a:lnSpc>
                <a:spcPct val="150000"/>
              </a:lnSpc>
            </a:pPr>
            <a:r>
              <a:rPr lang="sv-SE" sz="1050" b="1" dirty="0" err="1"/>
              <a:t>Jaran</a:t>
            </a:r>
            <a:r>
              <a:rPr lang="sv-SE" sz="1050" b="1" dirty="0"/>
              <a:t> </a:t>
            </a:r>
            <a:r>
              <a:rPr lang="sv-SE" sz="1050" b="1" dirty="0" err="1" smtClean="0"/>
              <a:t>Rostam</a:t>
            </a:r>
            <a:r>
              <a:rPr lang="sv-SE" sz="1050" dirty="0"/>
              <a:t>,</a:t>
            </a:r>
            <a:r>
              <a:rPr lang="sv-SE" sz="1050" dirty="0" smtClean="0"/>
              <a:t> </a:t>
            </a:r>
            <a:r>
              <a:rPr lang="sv-SE" sz="1050" dirty="0"/>
              <a:t>Arbetsledare JME, </a:t>
            </a:r>
            <a:r>
              <a:rPr lang="sv-SE" sz="1050" dirty="0">
                <a:hlinkClick r:id="rId4"/>
              </a:rPr>
              <a:t>jaran.rostam@jm.se</a:t>
            </a:r>
            <a:r>
              <a:rPr lang="sv-SE" sz="1050" dirty="0"/>
              <a:t>, 08-782 86 81</a:t>
            </a:r>
          </a:p>
          <a:p>
            <a:pPr>
              <a:lnSpc>
                <a:spcPct val="150000"/>
              </a:lnSpc>
            </a:pPr>
            <a:r>
              <a:rPr lang="sv-SE" sz="1050" b="1" dirty="0"/>
              <a:t>Johan </a:t>
            </a:r>
            <a:r>
              <a:rPr lang="sv-SE" sz="1050" b="1" dirty="0" err="1" smtClean="0"/>
              <a:t>Högosta</a:t>
            </a:r>
            <a:r>
              <a:rPr lang="sv-SE" sz="1050" dirty="0"/>
              <a:t>,</a:t>
            </a:r>
            <a:r>
              <a:rPr lang="sv-SE" sz="1050" dirty="0" smtClean="0"/>
              <a:t> </a:t>
            </a:r>
            <a:r>
              <a:rPr lang="sv-SE" sz="1050" dirty="0"/>
              <a:t>Platschef JME, </a:t>
            </a:r>
            <a:r>
              <a:rPr lang="sv-SE" sz="1050" dirty="0">
                <a:hlinkClick r:id="rId5"/>
              </a:rPr>
              <a:t>johan.hogosta@jm.se</a:t>
            </a:r>
            <a:r>
              <a:rPr lang="sv-SE" sz="1050" dirty="0"/>
              <a:t>              </a:t>
            </a:r>
            <a:endParaRPr lang="sv-SE" sz="1050" dirty="0" smtClean="0"/>
          </a:p>
          <a:p>
            <a:pPr>
              <a:lnSpc>
                <a:spcPct val="150000"/>
              </a:lnSpc>
            </a:pPr>
            <a:r>
              <a:rPr lang="sv-SE" sz="1050" dirty="0" smtClean="0"/>
              <a:t>				23/8-2017</a:t>
            </a:r>
          </a:p>
        </p:txBody>
      </p:sp>
      <p:sp>
        <p:nvSpPr>
          <p:cNvPr id="7" name="Rektangel 6"/>
          <p:cNvSpPr/>
          <p:nvPr/>
        </p:nvSpPr>
        <p:spPr>
          <a:xfrm>
            <a:off x="102336" y="4831522"/>
            <a:ext cx="4953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050" b="1" dirty="0" err="1"/>
              <a:t>Ugglestigen</a:t>
            </a:r>
            <a:r>
              <a:rPr lang="sv-SE" sz="1050" dirty="0"/>
              <a:t> schaktas för </a:t>
            </a:r>
            <a:r>
              <a:rPr lang="sv-SE" sz="1050" dirty="0" smtClean="0"/>
              <a:t>rörläggning och schaktning inför sprängning av berg.</a:t>
            </a:r>
          </a:p>
          <a:p>
            <a:r>
              <a:rPr lang="sv-SE" sz="1050" dirty="0" smtClean="0"/>
              <a:t>Sprängningsarbeten på </a:t>
            </a:r>
            <a:r>
              <a:rPr lang="sv-SE" sz="1050" b="1" dirty="0" err="1" smtClean="0"/>
              <a:t>Ripvägen</a:t>
            </a:r>
            <a:r>
              <a:rPr lang="sv-SE" sz="1050" dirty="0"/>
              <a:t>.</a:t>
            </a:r>
            <a:r>
              <a:rPr lang="sv-SE" sz="1050" dirty="0" smtClean="0"/>
              <a:t> Schaktning för rör- och kabelläggning påbörjas under vecka 34, avstängning längst hela </a:t>
            </a:r>
            <a:r>
              <a:rPr lang="sv-SE" sz="1050" b="1" dirty="0" err="1" smtClean="0"/>
              <a:t>Ripvägen</a:t>
            </a:r>
            <a:r>
              <a:rPr lang="sv-SE" sz="1050" dirty="0" smtClean="0"/>
              <a:t> kommer ske etappvis.</a:t>
            </a:r>
          </a:p>
          <a:p>
            <a:r>
              <a:rPr lang="sv-SE" sz="1050" dirty="0" smtClean="0"/>
              <a:t>Schaktning pågår längst in på </a:t>
            </a:r>
            <a:r>
              <a:rPr lang="sv-SE" sz="1050" b="1" dirty="0" err="1" smtClean="0"/>
              <a:t>Duvstigen</a:t>
            </a:r>
            <a:r>
              <a:rPr lang="sv-SE" sz="1050" dirty="0" smtClean="0"/>
              <a:t> för rörläggning, det kan även förekomma mer sprängning. Vägen kommer att vara framkomlig </a:t>
            </a:r>
            <a:r>
              <a:rPr lang="sv-SE" sz="1050" dirty="0" smtClean="0"/>
              <a:t>mellan </a:t>
            </a:r>
            <a:br>
              <a:rPr lang="sv-SE" sz="1050" dirty="0" smtClean="0"/>
            </a:br>
            <a:r>
              <a:rPr lang="sv-SE" sz="1050" dirty="0" smtClean="0"/>
              <a:t>kl. 19:00–06:30</a:t>
            </a:r>
            <a:r>
              <a:rPr lang="sv-SE" sz="1050" dirty="0" smtClean="0"/>
              <a:t>.</a:t>
            </a:r>
          </a:p>
          <a:p>
            <a:r>
              <a:rPr lang="sv-SE" sz="1050" dirty="0" smtClean="0"/>
              <a:t>Fortsättning av </a:t>
            </a:r>
            <a:r>
              <a:rPr lang="sv-SE" sz="1050" dirty="0" smtClean="0"/>
              <a:t>styrd borrning </a:t>
            </a:r>
            <a:r>
              <a:rPr lang="sv-SE" sz="1050" dirty="0" smtClean="0"/>
              <a:t>på </a:t>
            </a:r>
            <a:r>
              <a:rPr lang="sv-SE" sz="1050" b="1" dirty="0" smtClean="0"/>
              <a:t>Svanvägen</a:t>
            </a:r>
            <a:r>
              <a:rPr lang="sv-SE" sz="1050" dirty="0" smtClean="0"/>
              <a:t>, störningar kan förekomma. </a:t>
            </a:r>
          </a:p>
          <a:p>
            <a:r>
              <a:rPr lang="sv-SE" sz="1050" b="1" dirty="0" smtClean="0"/>
              <a:t>Hoppas </a:t>
            </a:r>
            <a:r>
              <a:rPr lang="sv-SE" sz="1050" b="1" dirty="0"/>
              <a:t>att ni har </a:t>
            </a:r>
            <a:r>
              <a:rPr lang="sv-SE" sz="1050" b="1"/>
              <a:t>överseende </a:t>
            </a:r>
            <a:r>
              <a:rPr lang="sv-SE" sz="1050" b="1" smtClean="0"/>
              <a:t>med</a:t>
            </a:r>
            <a:r>
              <a:rPr lang="sv-SE" sz="1050" b="1" smtClean="0"/>
              <a:t> </a:t>
            </a:r>
            <a:r>
              <a:rPr lang="sv-SE" sz="1050" b="1" dirty="0"/>
              <a:t>att det kommer att vara lite störningar på resterande vägar under projektets gång.</a:t>
            </a:r>
          </a:p>
          <a:p>
            <a:r>
              <a:rPr lang="sv-SE" sz="1050" dirty="0"/>
              <a:t>Detta är bästa möjliga lösningen för bättre framfart på projektet och framför allt mindre störningar för er boende.</a:t>
            </a:r>
          </a:p>
        </p:txBody>
      </p:sp>
      <p:pic>
        <p:nvPicPr>
          <p:cNvPr id="8" name="Bildobjekt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72" y="44625"/>
            <a:ext cx="2304256" cy="69249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rihandsfigur 8"/>
          <p:cNvSpPr/>
          <p:nvPr/>
        </p:nvSpPr>
        <p:spPr>
          <a:xfrm>
            <a:off x="5601071" y="3915926"/>
            <a:ext cx="142308" cy="45719"/>
          </a:xfrm>
          <a:custGeom>
            <a:avLst/>
            <a:gdLst>
              <a:gd name="connsiteX0" fmla="*/ 0 w 717550"/>
              <a:gd name="connsiteY0" fmla="*/ 152400 h 152400"/>
              <a:gd name="connsiteX1" fmla="*/ 717550 w 71755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7550" h="152400">
                <a:moveTo>
                  <a:pt x="0" y="152400"/>
                </a:moveTo>
                <a:lnTo>
                  <a:pt x="717550" y="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Frihandsfigur 9"/>
          <p:cNvSpPr/>
          <p:nvPr/>
        </p:nvSpPr>
        <p:spPr>
          <a:xfrm>
            <a:off x="6033120" y="3579519"/>
            <a:ext cx="72008" cy="167297"/>
          </a:xfrm>
          <a:custGeom>
            <a:avLst/>
            <a:gdLst>
              <a:gd name="connsiteX0" fmla="*/ 0 w 717550"/>
              <a:gd name="connsiteY0" fmla="*/ 152400 h 152400"/>
              <a:gd name="connsiteX1" fmla="*/ 717550 w 71755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7550" h="152400">
                <a:moveTo>
                  <a:pt x="0" y="152400"/>
                </a:moveTo>
                <a:lnTo>
                  <a:pt x="717550" y="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14"/>
          <p:cNvCxnSpPr/>
          <p:nvPr/>
        </p:nvCxnSpPr>
        <p:spPr>
          <a:xfrm>
            <a:off x="1874226" y="3603562"/>
            <a:ext cx="9979" cy="172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4320002" y="3181507"/>
            <a:ext cx="9979" cy="17254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6069124" y="3533660"/>
            <a:ext cx="144016" cy="917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5529063" y="3915926"/>
            <a:ext cx="144016" cy="917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ihandsfigur 18"/>
          <p:cNvSpPr/>
          <p:nvPr/>
        </p:nvSpPr>
        <p:spPr>
          <a:xfrm>
            <a:off x="2720752" y="3262585"/>
            <a:ext cx="1585887" cy="295595"/>
          </a:xfrm>
          <a:custGeom>
            <a:avLst/>
            <a:gdLst>
              <a:gd name="connsiteX0" fmla="*/ 0 w 717550"/>
              <a:gd name="connsiteY0" fmla="*/ 152400 h 152400"/>
              <a:gd name="connsiteX1" fmla="*/ 717550 w 71755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7550" h="152400">
                <a:moveTo>
                  <a:pt x="0" y="152400"/>
                </a:moveTo>
                <a:lnTo>
                  <a:pt x="717550" y="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Frihandsfigur 19"/>
          <p:cNvSpPr/>
          <p:nvPr/>
        </p:nvSpPr>
        <p:spPr>
          <a:xfrm>
            <a:off x="1897217" y="3596724"/>
            <a:ext cx="520213" cy="102962"/>
          </a:xfrm>
          <a:custGeom>
            <a:avLst/>
            <a:gdLst>
              <a:gd name="connsiteX0" fmla="*/ 0 w 717550"/>
              <a:gd name="connsiteY0" fmla="*/ 152400 h 152400"/>
              <a:gd name="connsiteX1" fmla="*/ 717550 w 71755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7550" h="152400">
                <a:moveTo>
                  <a:pt x="0" y="152400"/>
                </a:moveTo>
                <a:lnTo>
                  <a:pt x="717550" y="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Frihandsfigur 20"/>
          <p:cNvSpPr/>
          <p:nvPr/>
        </p:nvSpPr>
        <p:spPr>
          <a:xfrm>
            <a:off x="6289314" y="3068961"/>
            <a:ext cx="175854" cy="311614"/>
          </a:xfrm>
          <a:custGeom>
            <a:avLst/>
            <a:gdLst>
              <a:gd name="connsiteX0" fmla="*/ 0 w 717550"/>
              <a:gd name="connsiteY0" fmla="*/ 152400 h 152400"/>
              <a:gd name="connsiteX1" fmla="*/ 717550 w 71755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7550" h="152400">
                <a:moveTo>
                  <a:pt x="0" y="152400"/>
                </a:moveTo>
                <a:lnTo>
                  <a:pt x="717550" y="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21"/>
          <p:cNvCxnSpPr/>
          <p:nvPr/>
        </p:nvCxnSpPr>
        <p:spPr>
          <a:xfrm>
            <a:off x="6413874" y="3023102"/>
            <a:ext cx="144016" cy="917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/>
          <p:nvPr/>
        </p:nvCxnSpPr>
        <p:spPr>
          <a:xfrm>
            <a:off x="6204117" y="3308189"/>
            <a:ext cx="144016" cy="917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742449"/>
      </p:ext>
    </p:extLst>
  </p:cSld>
  <p:clrMapOvr>
    <a:masterClrMapping/>
  </p:clrMapOvr>
</p:sld>
</file>

<file path=ppt/theme/theme1.xml><?xml version="1.0" encoding="utf-8"?>
<a:theme xmlns:a="http://schemas.openxmlformats.org/drawingml/2006/main" name="JM AB">
  <a:themeElements>
    <a:clrScheme name="JM">
      <a:dk1>
        <a:sysClr val="windowText" lastClr="000000"/>
      </a:dk1>
      <a:lt1>
        <a:sysClr val="window" lastClr="FFFFFF"/>
      </a:lt1>
      <a:dk2>
        <a:srgbClr val="333333"/>
      </a:dk2>
      <a:lt2>
        <a:srgbClr val="EEECE1"/>
      </a:lt2>
      <a:accent1>
        <a:srgbClr val="C45E12"/>
      </a:accent1>
      <a:accent2>
        <a:srgbClr val="4E5C33"/>
      </a:accent2>
      <a:accent3>
        <a:srgbClr val="AFAFAF"/>
      </a:accent3>
      <a:accent4>
        <a:srgbClr val="E69202"/>
      </a:accent4>
      <a:accent5>
        <a:srgbClr val="908163"/>
      </a:accent5>
      <a:accent6>
        <a:srgbClr val="354554"/>
      </a:accent6>
      <a:hlink>
        <a:srgbClr val="C45E12"/>
      </a:hlink>
      <a:folHlink>
        <a:srgbClr val="C45E12"/>
      </a:folHlink>
    </a:clrScheme>
    <a:fontScheme name="Seniorgår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latin typeface="Gill Sans for JM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68</Words>
  <Application>Microsoft Office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Gill Sans for JM</vt:lpstr>
      <vt:lpstr>JM AB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2017-08-01T09:51:55Z</dcterms:created>
  <dcterms:modified xsi:type="dcterms:W3CDTF">2017-08-24T11:42:32Z</dcterms:modified>
</cp:coreProperties>
</file>